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60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7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Lutheran Church of SoCal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marj!$A$31:$A$34</c:f>
              <c:strCache>
                <c:ptCount val="4"/>
                <c:pt idx="0">
                  <c:v>God</c:v>
                </c:pt>
                <c:pt idx="1">
                  <c:v>Each Other</c:v>
                </c:pt>
                <c:pt idx="2">
                  <c:v>World</c:v>
                </c:pt>
                <c:pt idx="3">
                  <c:v>Governance</c:v>
                </c:pt>
              </c:strCache>
            </c:strRef>
          </c:cat>
          <c:val>
            <c:numRef>
              <c:f>marj!$B$31:$B$34</c:f>
              <c:numCache>
                <c:formatCode>_("$"* #,##0_);_("$"* \(#,##0\);_("$"* "-"??_);_(@_)</c:formatCode>
                <c:ptCount val="4"/>
                <c:pt idx="0">
                  <c:v>124103.93100000001</c:v>
                </c:pt>
                <c:pt idx="1">
                  <c:v>95395.206999999995</c:v>
                </c:pt>
                <c:pt idx="2">
                  <c:v>24974.101999999999</c:v>
                </c:pt>
                <c:pt idx="3">
                  <c:v>48158.51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37707786526686"/>
          <c:y val="0.28803323207984111"/>
          <c:w val="0.2423636628754739"/>
          <c:h val="0.5486783765245355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Southwest California Synod</a:t>
            </a:r>
            <a:br>
              <a:rPr lang="en-US" sz="2400"/>
            </a:br>
            <a:r>
              <a:rPr lang="en-US" sz="2400"/>
              <a:t>Budget 2016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2"/>
              <c:layout>
                <c:manualLayout>
                  <c:x val="1.1804281345565749E-2"/>
                  <c:y val="-0.3337007138695384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Sheet1!$F$148:$F$154</c:f>
              <c:strCache>
                <c:ptCount val="7"/>
                <c:pt idx="0">
                  <c:v>Churchwide Organization</c:v>
                </c:pt>
                <c:pt idx="1">
                  <c:v>Rostered Leaders</c:v>
                </c:pt>
                <c:pt idx="2">
                  <c:v>Congregational Support</c:v>
                </c:pt>
                <c:pt idx="3">
                  <c:v>Agencies &amp; Institutions</c:v>
                </c:pt>
                <c:pt idx="4">
                  <c:v>Ecum. &amp; Global</c:v>
                </c:pt>
                <c:pt idx="5">
                  <c:v>Life Together</c:v>
                </c:pt>
                <c:pt idx="6">
                  <c:v>Governance</c:v>
                </c:pt>
              </c:strCache>
            </c:strRef>
          </c:cat>
          <c:val>
            <c:numRef>
              <c:f>Sheet1!$G$148:$G$154</c:f>
              <c:numCache>
                <c:formatCode>_(* #,##0_);_(* \(#,##0\);_(* "-"??_);_(@_)</c:formatCode>
                <c:ptCount val="7"/>
                <c:pt idx="0">
                  <c:v>748025.65142857144</c:v>
                </c:pt>
                <c:pt idx="1">
                  <c:v>212499.73142857139</c:v>
                </c:pt>
                <c:pt idx="2">
                  <c:v>339488.73142857139</c:v>
                </c:pt>
                <c:pt idx="3">
                  <c:v>346648.73142857139</c:v>
                </c:pt>
                <c:pt idx="4">
                  <c:v>170138.73142857139</c:v>
                </c:pt>
                <c:pt idx="5">
                  <c:v>194538.73142857139</c:v>
                </c:pt>
                <c:pt idx="6">
                  <c:v>220788.73142857139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998940499410051"/>
          <c:y val="0.13351912863075663"/>
          <c:w val="0.22083628307929398"/>
          <c:h val="0.6723624761706860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Churchwide Organization</a:t>
            </a:r>
          </a:p>
        </c:rich>
      </c:tx>
      <c:layout>
        <c:manualLayout>
          <c:xMode val="edge"/>
          <c:yMode val="edge"/>
          <c:x val="2.7804753572470118E-2"/>
          <c:y val="2.652666251592861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18518518518517E-2"/>
          <c:y val="0.1171042492615092"/>
          <c:w val="0.639664382229999"/>
          <c:h val="0.882895750738490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3"/>
              <c:layout>
                <c:manualLayout>
                  <c:x val="6.056576261300671E-2"/>
                  <c:y val="5.91393142370373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8326164090599787E-2"/>
                  <c:y val="9.70485954880653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9003961310391758E-2"/>
                  <c:y val="9.77700719718483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6863395547778753E-2"/>
                  <c:y val="8.11656692769204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Supporting Congregations and Evangelical Outreach</c:v>
                </c:pt>
                <c:pt idx="1">
                  <c:v>Coordination of Support Ministies</c:v>
                </c:pt>
                <c:pt idx="2">
                  <c:v>Supporting existing and developign new leaders</c:v>
                </c:pt>
                <c:pt idx="3">
                  <c:v>Global and Ecumenical relationships</c:v>
                </c:pt>
                <c:pt idx="4">
                  <c:v>Stewardship and Mission Funding</c:v>
                </c:pt>
                <c:pt idx="5">
                  <c:v>Governance</c:v>
                </c:pt>
                <c:pt idx="6">
                  <c:v>Serving Others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0.313</c:v>
                </c:pt>
                <c:pt idx="1">
                  <c:v>0.32800000000000001</c:v>
                </c:pt>
                <c:pt idx="2">
                  <c:v>0.17599999999999999</c:v>
                </c:pt>
                <c:pt idx="3">
                  <c:v>6.7000000000000004E-2</c:v>
                </c:pt>
                <c:pt idx="4">
                  <c:v>5.6000000000000001E-2</c:v>
                </c:pt>
                <c:pt idx="5">
                  <c:v>2.1000000000000001E-2</c:v>
                </c:pt>
                <c:pt idx="6">
                  <c:v>3.9E-2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61499951394965"/>
          <c:y val="0.11851256439547496"/>
          <c:w val="0.3171257412267911"/>
          <c:h val="0.849131347535309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1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78E85-A1CA-4B71-B8B1-2CA0CD898DA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CD52632-F372-4C10-8A91-B03EE076688B}">
      <dgm:prSet phldrT="[Text]"/>
      <dgm:spPr/>
      <dgm:t>
        <a:bodyPr/>
        <a:lstStyle/>
        <a:p>
          <a:r>
            <a:rPr lang="en-US" dirty="0" smtClean="0"/>
            <a:t>Congregation</a:t>
          </a:r>
          <a:endParaRPr lang="en-US" dirty="0"/>
        </a:p>
      </dgm:t>
    </dgm:pt>
    <dgm:pt modelId="{7107CA1A-D897-434E-BFA8-C77940281693}" type="parTrans" cxnId="{66AD7AFC-64FF-4072-80ED-E64DDE81C1F4}">
      <dgm:prSet/>
      <dgm:spPr/>
      <dgm:t>
        <a:bodyPr/>
        <a:lstStyle/>
        <a:p>
          <a:endParaRPr lang="en-US"/>
        </a:p>
      </dgm:t>
    </dgm:pt>
    <dgm:pt modelId="{68FD108F-C5DB-4189-9DC0-9AFC3A62536C}" type="sibTrans" cxnId="{66AD7AFC-64FF-4072-80ED-E64DDE81C1F4}">
      <dgm:prSet/>
      <dgm:spPr/>
      <dgm:t>
        <a:bodyPr/>
        <a:lstStyle/>
        <a:p>
          <a:endParaRPr lang="en-US"/>
        </a:p>
      </dgm:t>
    </dgm:pt>
    <dgm:pt modelId="{1A1FC9F3-712F-4EB7-BFEA-BCFE9064E9A7}">
      <dgm:prSet phldrT="[Text]"/>
      <dgm:spPr/>
      <dgm:t>
        <a:bodyPr/>
        <a:lstStyle/>
        <a:p>
          <a:r>
            <a:rPr lang="en-US" dirty="0" err="1" smtClean="0"/>
            <a:t>Churchwide</a:t>
          </a:r>
          <a:endParaRPr lang="en-US" dirty="0"/>
        </a:p>
      </dgm:t>
    </dgm:pt>
    <dgm:pt modelId="{DA82B9C5-D880-41EF-91A2-228DFADE352D}" type="parTrans" cxnId="{CAB5E9D6-6F63-435F-8A19-9F358D353F1D}">
      <dgm:prSet/>
      <dgm:spPr/>
      <dgm:t>
        <a:bodyPr/>
        <a:lstStyle/>
        <a:p>
          <a:endParaRPr lang="en-US"/>
        </a:p>
      </dgm:t>
    </dgm:pt>
    <dgm:pt modelId="{BD6B8333-EAC1-4BDB-8A01-93C6547E4E5E}" type="sibTrans" cxnId="{CAB5E9D6-6F63-435F-8A19-9F358D353F1D}">
      <dgm:prSet/>
      <dgm:spPr/>
      <dgm:t>
        <a:bodyPr/>
        <a:lstStyle/>
        <a:p>
          <a:endParaRPr lang="en-US"/>
        </a:p>
      </dgm:t>
    </dgm:pt>
    <dgm:pt modelId="{B0F6114D-3573-41C7-8199-5FE7DF157E87}">
      <dgm:prSet phldrT="[Text]"/>
      <dgm:spPr/>
      <dgm:t>
        <a:bodyPr/>
        <a:lstStyle/>
        <a:p>
          <a:r>
            <a:rPr lang="en-US" dirty="0" smtClean="0"/>
            <a:t>Synod	</a:t>
          </a:r>
          <a:endParaRPr lang="en-US" dirty="0"/>
        </a:p>
      </dgm:t>
    </dgm:pt>
    <dgm:pt modelId="{9355FB0B-D717-422E-A5DF-6226F05F35B5}" type="parTrans" cxnId="{951CF0F4-9650-40BC-8B40-213CB060D635}">
      <dgm:prSet/>
      <dgm:spPr/>
      <dgm:t>
        <a:bodyPr/>
        <a:lstStyle/>
        <a:p>
          <a:endParaRPr lang="en-US"/>
        </a:p>
      </dgm:t>
    </dgm:pt>
    <dgm:pt modelId="{63694C34-26E7-437C-8EB6-E720AD47B763}" type="sibTrans" cxnId="{951CF0F4-9650-40BC-8B40-213CB060D635}">
      <dgm:prSet/>
      <dgm:spPr/>
      <dgm:t>
        <a:bodyPr/>
        <a:lstStyle/>
        <a:p>
          <a:endParaRPr lang="en-US"/>
        </a:p>
      </dgm:t>
    </dgm:pt>
    <dgm:pt modelId="{BDF073A1-344C-42C6-ADA2-F0B2A817F62A}" type="pres">
      <dgm:prSet presAssocID="{5DB78E85-A1CA-4B71-B8B1-2CA0CD898DA8}" presName="compositeShape" presStyleCnt="0">
        <dgm:presLayoutVars>
          <dgm:chMax val="7"/>
          <dgm:dir/>
          <dgm:resizeHandles val="exact"/>
        </dgm:presLayoutVars>
      </dgm:prSet>
      <dgm:spPr/>
    </dgm:pt>
    <dgm:pt modelId="{E865233B-C70E-4065-82E5-8F35C69ABBD6}" type="pres">
      <dgm:prSet presAssocID="{FCD52632-F372-4C10-8A91-B03EE076688B}" presName="circ1" presStyleLbl="vennNode1" presStyleIdx="0" presStyleCnt="3" custLinFactNeighborX="-908" custLinFactNeighborY="187"/>
      <dgm:spPr/>
      <dgm:t>
        <a:bodyPr/>
        <a:lstStyle/>
        <a:p>
          <a:endParaRPr lang="en-US"/>
        </a:p>
      </dgm:t>
    </dgm:pt>
    <dgm:pt modelId="{02676E11-0AE6-4059-B6E2-EF3F74E12695}" type="pres">
      <dgm:prSet presAssocID="{FCD52632-F372-4C10-8A91-B03EE07668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2F93F-A65B-4032-A4ED-0EA3634D5CD5}" type="pres">
      <dgm:prSet presAssocID="{1A1FC9F3-712F-4EB7-BFEA-BCFE9064E9A7}" presName="circ2" presStyleLbl="vennNode1" presStyleIdx="1" presStyleCnt="3"/>
      <dgm:spPr/>
      <dgm:t>
        <a:bodyPr/>
        <a:lstStyle/>
        <a:p>
          <a:endParaRPr lang="en-US"/>
        </a:p>
      </dgm:t>
    </dgm:pt>
    <dgm:pt modelId="{27D01F1E-9C05-4BB8-822E-5098CB6CF61F}" type="pres">
      <dgm:prSet presAssocID="{1A1FC9F3-712F-4EB7-BFEA-BCFE9064E9A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AD7E8-05D1-4F00-8342-0CD436BD4D78}" type="pres">
      <dgm:prSet presAssocID="{B0F6114D-3573-41C7-8199-5FE7DF157E87}" presName="circ3" presStyleLbl="vennNode1" presStyleIdx="2" presStyleCnt="3"/>
      <dgm:spPr/>
      <dgm:t>
        <a:bodyPr/>
        <a:lstStyle/>
        <a:p>
          <a:endParaRPr lang="en-US"/>
        </a:p>
      </dgm:t>
    </dgm:pt>
    <dgm:pt modelId="{692FDCD1-5671-4B96-BBA9-F8B6ED4C45F5}" type="pres">
      <dgm:prSet presAssocID="{B0F6114D-3573-41C7-8199-5FE7DF157E8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ED475-363C-409C-92E3-9C739141CD3C}" type="presOf" srcId="{FCD52632-F372-4C10-8A91-B03EE076688B}" destId="{E865233B-C70E-4065-82E5-8F35C69ABBD6}" srcOrd="0" destOrd="0" presId="urn:microsoft.com/office/officeart/2005/8/layout/venn1"/>
    <dgm:cxn modelId="{66AD7AFC-64FF-4072-80ED-E64DDE81C1F4}" srcId="{5DB78E85-A1CA-4B71-B8B1-2CA0CD898DA8}" destId="{FCD52632-F372-4C10-8A91-B03EE076688B}" srcOrd="0" destOrd="0" parTransId="{7107CA1A-D897-434E-BFA8-C77940281693}" sibTransId="{68FD108F-C5DB-4189-9DC0-9AFC3A62536C}"/>
    <dgm:cxn modelId="{951CF0F4-9650-40BC-8B40-213CB060D635}" srcId="{5DB78E85-A1CA-4B71-B8B1-2CA0CD898DA8}" destId="{B0F6114D-3573-41C7-8199-5FE7DF157E87}" srcOrd="2" destOrd="0" parTransId="{9355FB0B-D717-422E-A5DF-6226F05F35B5}" sibTransId="{63694C34-26E7-437C-8EB6-E720AD47B763}"/>
    <dgm:cxn modelId="{CAB5E9D6-6F63-435F-8A19-9F358D353F1D}" srcId="{5DB78E85-A1CA-4B71-B8B1-2CA0CD898DA8}" destId="{1A1FC9F3-712F-4EB7-BFEA-BCFE9064E9A7}" srcOrd="1" destOrd="0" parTransId="{DA82B9C5-D880-41EF-91A2-228DFADE352D}" sibTransId="{BD6B8333-EAC1-4BDB-8A01-93C6547E4E5E}"/>
    <dgm:cxn modelId="{870556B2-A185-48B7-9B4E-85036837C4DC}" type="presOf" srcId="{1A1FC9F3-712F-4EB7-BFEA-BCFE9064E9A7}" destId="{27D01F1E-9C05-4BB8-822E-5098CB6CF61F}" srcOrd="1" destOrd="0" presId="urn:microsoft.com/office/officeart/2005/8/layout/venn1"/>
    <dgm:cxn modelId="{5F1AE76D-4BE4-4152-AB63-291BE969954C}" type="presOf" srcId="{B0F6114D-3573-41C7-8199-5FE7DF157E87}" destId="{692FDCD1-5671-4B96-BBA9-F8B6ED4C45F5}" srcOrd="1" destOrd="0" presId="urn:microsoft.com/office/officeart/2005/8/layout/venn1"/>
    <dgm:cxn modelId="{74B9D1F5-AB52-4702-9FF3-A4853AD7CA5D}" type="presOf" srcId="{5DB78E85-A1CA-4B71-B8B1-2CA0CD898DA8}" destId="{BDF073A1-344C-42C6-ADA2-F0B2A817F62A}" srcOrd="0" destOrd="0" presId="urn:microsoft.com/office/officeart/2005/8/layout/venn1"/>
    <dgm:cxn modelId="{FD88AD33-9A48-4AAC-BF81-43047A0ABF26}" type="presOf" srcId="{1A1FC9F3-712F-4EB7-BFEA-BCFE9064E9A7}" destId="{2872F93F-A65B-4032-A4ED-0EA3634D5CD5}" srcOrd="0" destOrd="0" presId="urn:microsoft.com/office/officeart/2005/8/layout/venn1"/>
    <dgm:cxn modelId="{5419F294-9338-4AB3-8F7A-001F495DC120}" type="presOf" srcId="{B0F6114D-3573-41C7-8199-5FE7DF157E87}" destId="{BA3AD7E8-05D1-4F00-8342-0CD436BD4D78}" srcOrd="0" destOrd="0" presId="urn:microsoft.com/office/officeart/2005/8/layout/venn1"/>
    <dgm:cxn modelId="{19E06390-7D6B-4B5E-B6F3-8A2950586878}" type="presOf" srcId="{FCD52632-F372-4C10-8A91-B03EE076688B}" destId="{02676E11-0AE6-4059-B6E2-EF3F74E12695}" srcOrd="1" destOrd="0" presId="urn:microsoft.com/office/officeart/2005/8/layout/venn1"/>
    <dgm:cxn modelId="{8C292FF9-8D28-4029-B3D4-6F6FEC917AC6}" type="presParOf" srcId="{BDF073A1-344C-42C6-ADA2-F0B2A817F62A}" destId="{E865233B-C70E-4065-82E5-8F35C69ABBD6}" srcOrd="0" destOrd="0" presId="urn:microsoft.com/office/officeart/2005/8/layout/venn1"/>
    <dgm:cxn modelId="{5AEF6E57-C0DA-4561-9395-37DF0D7D287F}" type="presParOf" srcId="{BDF073A1-344C-42C6-ADA2-F0B2A817F62A}" destId="{02676E11-0AE6-4059-B6E2-EF3F74E12695}" srcOrd="1" destOrd="0" presId="urn:microsoft.com/office/officeart/2005/8/layout/venn1"/>
    <dgm:cxn modelId="{B9B38329-8DA7-4F66-B613-9EF246E429D1}" type="presParOf" srcId="{BDF073A1-344C-42C6-ADA2-F0B2A817F62A}" destId="{2872F93F-A65B-4032-A4ED-0EA3634D5CD5}" srcOrd="2" destOrd="0" presId="urn:microsoft.com/office/officeart/2005/8/layout/venn1"/>
    <dgm:cxn modelId="{26C96953-E981-4109-BFCC-24D16FF6065B}" type="presParOf" srcId="{BDF073A1-344C-42C6-ADA2-F0B2A817F62A}" destId="{27D01F1E-9C05-4BB8-822E-5098CB6CF61F}" srcOrd="3" destOrd="0" presId="urn:microsoft.com/office/officeart/2005/8/layout/venn1"/>
    <dgm:cxn modelId="{6CA278DD-2F18-45CD-B4EE-A63FBF0F0265}" type="presParOf" srcId="{BDF073A1-344C-42C6-ADA2-F0B2A817F62A}" destId="{BA3AD7E8-05D1-4F00-8342-0CD436BD4D78}" srcOrd="4" destOrd="0" presId="urn:microsoft.com/office/officeart/2005/8/layout/venn1"/>
    <dgm:cxn modelId="{E533E664-9FED-4447-B0AF-DD611908C2C2}" type="presParOf" srcId="{BDF073A1-344C-42C6-ADA2-F0B2A817F62A}" destId="{692FDCD1-5671-4B96-BBA9-F8B6ED4C45F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5233B-C70E-4065-82E5-8F35C69ABBD6}">
      <dsp:nvSpPr>
        <dsp:cNvPr id="0" name=""/>
        <dsp:cNvSpPr/>
      </dsp:nvSpPr>
      <dsp:spPr>
        <a:xfrm>
          <a:off x="2406501" y="76184"/>
          <a:ext cx="3355657" cy="33556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Congregation</a:t>
          </a:r>
          <a:endParaRPr lang="en-US" sz="3200" kern="1200" dirty="0"/>
        </a:p>
      </dsp:txBody>
      <dsp:txXfrm>
        <a:off x="2853922" y="663424"/>
        <a:ext cx="2460815" cy="1510046"/>
      </dsp:txXfrm>
    </dsp:sp>
    <dsp:sp modelId="{2872F93F-A65B-4032-A4ED-0EA3634D5CD5}">
      <dsp:nvSpPr>
        <dsp:cNvPr id="0" name=""/>
        <dsp:cNvSpPr/>
      </dsp:nvSpPr>
      <dsp:spPr>
        <a:xfrm>
          <a:off x="3647804" y="2167195"/>
          <a:ext cx="3355657" cy="33556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Churchwide</a:t>
          </a:r>
          <a:endParaRPr lang="en-US" sz="3200" kern="1200" dirty="0"/>
        </a:p>
      </dsp:txBody>
      <dsp:txXfrm>
        <a:off x="4674076" y="3034073"/>
        <a:ext cx="2013394" cy="1845611"/>
      </dsp:txXfrm>
    </dsp:sp>
    <dsp:sp modelId="{BA3AD7E8-05D1-4F00-8342-0CD436BD4D78}">
      <dsp:nvSpPr>
        <dsp:cNvPr id="0" name=""/>
        <dsp:cNvSpPr/>
      </dsp:nvSpPr>
      <dsp:spPr>
        <a:xfrm>
          <a:off x="1226137" y="2167195"/>
          <a:ext cx="3355657" cy="33556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Synod	</a:t>
          </a:r>
          <a:endParaRPr lang="en-US" sz="3200" kern="1200" dirty="0"/>
        </a:p>
      </dsp:txBody>
      <dsp:txXfrm>
        <a:off x="1542129" y="3034073"/>
        <a:ext cx="2013394" cy="1845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0.2775</cdr:y>
    </cdr:from>
    <cdr:to>
      <cdr:x>0.19265</cdr:x>
      <cdr:y>0.39815</cdr:y>
    </cdr:to>
    <cdr:sp macro="" textlink="">
      <cdr:nvSpPr>
        <cdr:cNvPr id="2" name="Left Arrow 1"/>
        <cdr:cNvSpPr/>
      </cdr:nvSpPr>
      <cdr:spPr>
        <a:xfrm xmlns:a="http://schemas.openxmlformats.org/drawingml/2006/main" rot="2065758">
          <a:off x="-34861" y="1615424"/>
          <a:ext cx="1585469" cy="702354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0.53431</cdr:x>
      <cdr:y>0.81994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37872" y="4648200"/>
          <a:ext cx="3867928" cy="1020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Funding</a:t>
          </a:r>
          <a:r>
            <a:rPr lang="en-US" sz="2000" baseline="0" dirty="0"/>
            <a:t> sources include </a:t>
          </a:r>
          <a:r>
            <a:rPr lang="en-US" sz="2000" baseline="0" dirty="0" err="1"/>
            <a:t>Churchwide</a:t>
          </a:r>
          <a:r>
            <a:rPr lang="en-US" sz="2000" baseline="0" dirty="0"/>
            <a:t>, Grants, Mission Support and Investment Disbursements.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0.671</cdr:x>
      <cdr:y>0.18647</cdr:y>
    </cdr:from>
    <cdr:to>
      <cdr:x>0.90242</cdr:x>
      <cdr:y>0.31332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84700" y="700088"/>
          <a:ext cx="158115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0.48333</cdr:x>
      <cdr:y>0.11871</cdr:y>
    </cdr:from>
    <cdr:to>
      <cdr:x>0.68997</cdr:x>
      <cdr:y>0.43368</cdr:y>
    </cdr:to>
    <cdr:sp macro="" textlink="">
      <cdr:nvSpPr>
        <cdr:cNvPr id="5" name="Up Arrow 4"/>
        <cdr:cNvSpPr/>
      </cdr:nvSpPr>
      <cdr:spPr>
        <a:xfrm xmlns:a="http://schemas.openxmlformats.org/drawingml/2006/main" rot="2356944">
          <a:off x="4014480" y="672972"/>
          <a:ext cx="1716279" cy="178556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r>
            <a:rPr lang="en-US" dirty="0"/>
            <a:t>to </a:t>
          </a:r>
          <a:r>
            <a:rPr lang="en-US" sz="2020" dirty="0" err="1"/>
            <a:t>churchwide</a:t>
          </a:r>
          <a:endParaRPr lang="en-US" sz="2020" dirty="0"/>
        </a:p>
      </cdr:txBody>
    </cdr:sp>
  </cdr:relSizeAnchor>
  <cdr:relSizeAnchor xmlns:cdr="http://schemas.openxmlformats.org/drawingml/2006/chartDrawing">
    <cdr:from>
      <cdr:x>0.79461</cdr:x>
      <cdr:y>0.19662</cdr:y>
    </cdr:from>
    <cdr:to>
      <cdr:x>0.92844</cdr:x>
      <cdr:y>0.44017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29250" y="7381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0.19266</cdr:x>
      <cdr:y>0.68552</cdr:y>
    </cdr:from>
    <cdr:to>
      <cdr:x>0.38504</cdr:x>
      <cdr:y>1</cdr:y>
    </cdr:to>
    <cdr:sp macro="" textlink="">
      <cdr:nvSpPr>
        <cdr:cNvPr id="10" name="Down Arrow 9"/>
        <cdr:cNvSpPr/>
      </cdr:nvSpPr>
      <cdr:spPr>
        <a:xfrm xmlns:a="http://schemas.openxmlformats.org/drawingml/2006/main">
          <a:off x="1600200" y="3886200"/>
          <a:ext cx="1597870" cy="1782763"/>
        </a:xfrm>
        <a:prstGeom xmlns:a="http://schemas.openxmlformats.org/drawingml/2006/main" prst="downArrow">
          <a:avLst>
            <a:gd name="adj1" fmla="val 50000"/>
            <a:gd name="adj2" fmla="val 51947"/>
          </a:avLst>
        </a:prstGeom>
        <a:solidFill xmlns:a="http://schemas.openxmlformats.org/drawingml/2006/main">
          <a:schemeClr val="accent3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/>
            <a:t>To</a:t>
          </a:r>
          <a:r>
            <a:rPr lang="en-US" baseline="0" dirty="0"/>
            <a:t> </a:t>
          </a:r>
          <a:r>
            <a:rPr lang="en-US" sz="1400" dirty="0" err="1"/>
            <a:t>Congreg-ations</a:t>
          </a:r>
          <a:endParaRPr 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0.45873</cdr:x>
      <cdr:y>0.05079</cdr:y>
    </cdr:from>
    <cdr:to>
      <cdr:x>0.67888</cdr:x>
      <cdr:y>0.39341</cdr:y>
    </cdr:to>
    <cdr:sp macro="" textlink="">
      <cdr:nvSpPr>
        <cdr:cNvPr id="2" name="Up Arrow 1"/>
        <cdr:cNvSpPr/>
      </cdr:nvSpPr>
      <cdr:spPr>
        <a:xfrm xmlns:a="http://schemas.openxmlformats.org/drawingml/2006/main" rot="1835162">
          <a:off x="4191653" y="348337"/>
          <a:ext cx="2011657" cy="2349692"/>
        </a:xfrm>
        <a:prstGeom xmlns:a="http://schemas.openxmlformats.org/drawingml/2006/main" prst="upArrow">
          <a:avLst>
            <a:gd name="adj1" fmla="val 47483"/>
            <a:gd name="adj2" fmla="val 50000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r>
            <a:rPr lang="en-US" dirty="0" smtClean="0"/>
            <a:t>To </a:t>
          </a:r>
          <a:r>
            <a:rPr lang="en-US" sz="2000" dirty="0" smtClean="0"/>
            <a:t>Congregations</a:t>
          </a:r>
          <a:endParaRPr lang="en-U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2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1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7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0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7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5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3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A2E2-9570-40FE-B289-9A9D89D7290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C793-8C0D-4CEC-B473-C66AF9A64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8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crosoft Excel - LuthChurchSoCal-screensho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11" y="304800"/>
            <a:ext cx="9089160" cy="6019800"/>
          </a:xfrm>
        </p:spPr>
      </p:pic>
    </p:spTree>
    <p:extLst>
      <p:ext uri="{BB962C8B-B14F-4D97-AF65-F5344CB8AC3E}">
        <p14:creationId xmlns:p14="http://schemas.microsoft.com/office/powerpoint/2010/main" val="85798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2598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6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9370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9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708294"/>
              </p:ext>
            </p:extLst>
          </p:nvPr>
        </p:nvGraphicFramePr>
        <p:xfrm>
          <a:off x="0" y="0"/>
          <a:ext cx="913756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7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202363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Right Arrow 4"/>
          <p:cNvSpPr/>
          <p:nvPr/>
        </p:nvSpPr>
        <p:spPr>
          <a:xfrm rot="1593913">
            <a:off x="1527988" y="554505"/>
            <a:ext cx="1763809" cy="35011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rot="16200000">
            <a:off x="3612993" y="4364182"/>
            <a:ext cx="1420471" cy="34019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14150976">
            <a:off x="4804762" y="1389227"/>
            <a:ext cx="4234351" cy="18317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5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Marjorie Funk-Pihl</dc:creator>
  <cp:lastModifiedBy>Marjorie Funk-Pihl</cp:lastModifiedBy>
  <cp:revision>10</cp:revision>
  <dcterms:created xsi:type="dcterms:W3CDTF">2015-09-07T03:37:28Z</dcterms:created>
  <dcterms:modified xsi:type="dcterms:W3CDTF">2015-09-08T19:42:07Z</dcterms:modified>
</cp:coreProperties>
</file>