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439" r:id="rId6"/>
    <p:sldId id="2434" r:id="rId7"/>
    <p:sldId id="2443" r:id="rId8"/>
    <p:sldId id="260" r:id="rId9"/>
    <p:sldId id="2444" r:id="rId10"/>
    <p:sldId id="2446" r:id="rId11"/>
    <p:sldId id="2445" r:id="rId12"/>
    <p:sldId id="2447" r:id="rId13"/>
    <p:sldId id="2448" r:id="rId14"/>
    <p:sldId id="2450" r:id="rId15"/>
    <p:sldId id="2449" r:id="rId16"/>
    <p:sldId id="2438" r:id="rId17"/>
    <p:sldId id="244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  <a:srgbClr val="C0F400"/>
    <a:srgbClr val="05EE55"/>
    <a:srgbClr val="038B30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0" autoAdjust="0"/>
    <p:restoredTop sz="95028" autoAdjust="0"/>
  </p:normalViewPr>
  <p:slideViewPr>
    <p:cSldViewPr snapToGrid="0">
      <p:cViewPr varScale="1">
        <p:scale>
          <a:sx n="84" d="100"/>
          <a:sy n="84" d="100"/>
        </p:scale>
        <p:origin x="105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smtClean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 smtClean="0"/>
              <a:t>Edit Master text styles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 smtClean="0"/>
              <a:t>Edit Master text styles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FCC97-4D8C-465A-B732-7E27224A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525FF-6103-4229-A91A-8A994A9C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2F4E1C-EABB-45F0-8593-E3E22109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16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3FF75-3EF1-4F7E-9040-8B957B4D27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008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0" r:id="rId7"/>
    <p:sldLayoutId id="2147483663" r:id="rId8"/>
    <p:sldLayoutId id="2147483670" r:id="rId9"/>
    <p:sldLayoutId id="2147483669" r:id="rId10"/>
    <p:sldLayoutId id="2147483667" r:id="rId11"/>
    <p:sldLayoutId id="2147483668" r:id="rId12"/>
    <p:sldLayoutId id="2147483666" r:id="rId13"/>
    <p:sldLayoutId id="2147483662" r:id="rId14"/>
    <p:sldLayoutId id="2147483671" r:id="rId15"/>
    <p:sldLayoutId id="2147483655" r:id="rId1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F3342"/>
                </a:solidFill>
              </a:rPr>
              <a:t>ZOOM for </a:t>
            </a:r>
            <a:br>
              <a:rPr lang="en-US" dirty="0" smtClean="0">
                <a:solidFill>
                  <a:srgbClr val="2F3342"/>
                </a:solidFill>
              </a:rPr>
            </a:br>
            <a:r>
              <a:rPr lang="en-US" dirty="0" smtClean="0"/>
              <a:t>Congregational Use</a:t>
            </a:r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F3342"/>
                </a:solidFill>
              </a:rPr>
              <a:t>Together, while apart</a:t>
            </a:r>
            <a:endParaRPr lang="en-US" dirty="0">
              <a:solidFill>
                <a:srgbClr val="2F3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 b="5280"/>
          <a:stretch/>
        </p:blipFill>
        <p:spPr>
          <a:xfrm>
            <a:off x="1391234" y="636563"/>
            <a:ext cx="9750405" cy="5396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3" y="6157995"/>
            <a:ext cx="2841637" cy="5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9302"/>
          <a:stretch>
            <a:fillRect/>
          </a:stretch>
        </p:blipFill>
        <p:spPr/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17D7C-7C63-439C-8B50-C9B0F0F9A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meeting tips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44B28E-5E14-4A77-AD4F-C979905862B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Helpful Hints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418" y="2025979"/>
            <a:ext cx="6562579" cy="367612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/>
              <a:t>MUTE option: recommend all participants be MUTED if you have a large gathering, to avoid background </a:t>
            </a:r>
            <a:r>
              <a:rPr lang="en-US" sz="2800" dirty="0" smtClean="0"/>
              <a:t>noise.  (Use </a:t>
            </a:r>
            <a:r>
              <a:rPr lang="en-US" sz="2800" dirty="0"/>
              <a:t>your </a:t>
            </a:r>
            <a:r>
              <a:rPr lang="en-US" sz="2800" dirty="0" smtClean="0"/>
              <a:t>discretion)</a:t>
            </a: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/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 smtClean="0"/>
              <a:t>Make </a:t>
            </a:r>
            <a:r>
              <a:rPr lang="en-US" sz="2800" dirty="0"/>
              <a:t>sure someone is guiding the </a:t>
            </a:r>
            <a:r>
              <a:rPr lang="en-US" sz="2800" dirty="0" smtClean="0"/>
              <a:t>meeting.  This </a:t>
            </a:r>
            <a:r>
              <a:rPr lang="en-US" sz="2800" dirty="0"/>
              <a:t>person will call on folks and will </a:t>
            </a:r>
            <a:r>
              <a:rPr lang="en-US" sz="2800" dirty="0" smtClean="0"/>
              <a:t>lead </a:t>
            </a:r>
            <a:r>
              <a:rPr lang="en-US" sz="2800" dirty="0"/>
              <a:t>the agenda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851F9C8F-B284-4FE9-A76C-49BE3BEE3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3" y="6157995"/>
            <a:ext cx="2841637" cy="5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" b="3960"/>
          <a:stretch/>
        </p:blipFill>
        <p:spPr>
          <a:xfrm>
            <a:off x="1991485" y="302455"/>
            <a:ext cx="8996554" cy="574977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097668" y="4943323"/>
            <a:ext cx="302455" cy="604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08761" y="4922613"/>
            <a:ext cx="4322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Recommended that all participants MUTE,</a:t>
            </a:r>
          </a:p>
          <a:p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specially when large numbers are gathered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3" y="6157995"/>
            <a:ext cx="2841637" cy="5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81A2DCC4-678E-4F5B-B305-FA52F5FF55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08FF0-1F83-4DE9-B48E-CB646B5E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8826A1-4E90-405A-AE28-5500B0A36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3A1B7-34FF-4F2F-A68D-A3D22C770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1F0EB8-D260-4FB6-ACF6-6E86B9A029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34487" y="4223911"/>
            <a:ext cx="5386924" cy="2634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BE39E3-389E-424A-BBC8-D103BC61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94" y="4134982"/>
            <a:ext cx="4512179" cy="1839433"/>
          </a:xfrm>
        </p:spPr>
        <p:txBody>
          <a:bodyPr/>
          <a:lstStyle/>
          <a:p>
            <a:pPr lvl="0" algn="l">
              <a:lnSpc>
                <a:spcPct val="80000"/>
              </a:lnSpc>
              <a:spcBef>
                <a:spcPts val="0"/>
              </a:spcBef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3200" cap="none" dirty="0" smtClean="0">
                <a:solidFill>
                  <a:srgbClr val="2F3342"/>
                </a:solidFill>
                <a:latin typeface="Calibri"/>
                <a:cs typeface="Gill Sans" panose="020B0502020104020203" pitchFamily="34" charset="-79"/>
                <a:sym typeface="Bebas"/>
              </a:rPr>
              <a:t>Pr. Michael Jannett</a:t>
            </a:r>
            <a:br>
              <a:rPr lang="en-US" sz="3200" cap="none" dirty="0" smtClean="0">
                <a:solidFill>
                  <a:srgbClr val="2F3342"/>
                </a:solidFill>
                <a:latin typeface="Calibri"/>
                <a:cs typeface="Gill Sans" panose="020B0502020104020203" pitchFamily="34" charset="-79"/>
                <a:sym typeface="Bebas"/>
              </a:rPr>
            </a:br>
            <a:r>
              <a:rPr lang="en-US" sz="2400" cap="none" dirty="0" smtClean="0">
                <a:solidFill>
                  <a:srgbClr val="2F3342"/>
                </a:solidFill>
                <a:latin typeface="Calibri"/>
                <a:cs typeface="Gill Sans" panose="020B0502020104020203" pitchFamily="34" charset="-79"/>
                <a:sym typeface="Bebas"/>
              </a:rPr>
              <a:t>Assistant to the Bishop</a:t>
            </a:r>
            <a:br>
              <a:rPr lang="en-US" sz="2400" cap="none" dirty="0" smtClean="0">
                <a:solidFill>
                  <a:srgbClr val="2F3342"/>
                </a:solidFill>
                <a:latin typeface="Calibri"/>
                <a:cs typeface="Gill Sans" panose="020B0502020104020203" pitchFamily="34" charset="-79"/>
                <a:sym typeface="Bebas"/>
              </a:rPr>
            </a:br>
            <a:r>
              <a:rPr lang="en-US" sz="2400" b="0" cap="none" dirty="0" smtClean="0">
                <a:solidFill>
                  <a:srgbClr val="2F3342"/>
                </a:solidFill>
                <a:latin typeface="Calibri"/>
                <a:ea typeface="+mn-ea"/>
                <a:cs typeface="+mn-cs"/>
                <a:sym typeface="Bebas"/>
              </a:rPr>
              <a:t>for Formation and Communication</a:t>
            </a:r>
            <a:br>
              <a:rPr lang="en-US" sz="2400" b="0" cap="none" dirty="0" smtClean="0">
                <a:solidFill>
                  <a:srgbClr val="2F3342"/>
                </a:solidFill>
                <a:latin typeface="Calibri"/>
                <a:ea typeface="+mn-ea"/>
                <a:cs typeface="+mn-cs"/>
                <a:sym typeface="Bebas"/>
              </a:rPr>
            </a:br>
            <a:r>
              <a:rPr lang="en-US" sz="2400" cap="none" dirty="0" smtClean="0">
                <a:solidFill>
                  <a:srgbClr val="2F3342"/>
                </a:solidFill>
                <a:latin typeface="Calibri"/>
                <a:ea typeface="+mn-ea"/>
                <a:cs typeface="+mn-cs"/>
                <a:sym typeface="Bebas"/>
              </a:rPr>
              <a:t>mjannett@elca-ses.org</a:t>
            </a:r>
            <a:endParaRPr lang="en-US" sz="1200" cap="none" dirty="0">
              <a:solidFill>
                <a:srgbClr val="2F3342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B36D0ADB-FA1F-4489-86B3-B4A6906DB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11549268" y="6356350"/>
            <a:ext cx="672142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3C8AE-92D1-4381-AB5D-D73573EB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786" y="5885486"/>
            <a:ext cx="4328917" cy="8432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C1F0EB8-D260-4FB6-ACF6-6E86B9A029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03796" y="1040900"/>
            <a:ext cx="5386924" cy="19517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2599" y="1555088"/>
            <a:ext cx="3829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ELCA-ses.org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22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image" title="abstract image">
            <a:extLst>
              <a:ext uri="{FF2B5EF4-FFF2-40B4-BE49-F238E27FC236}">
                <a16:creationId xmlns:a16="http://schemas.microsoft.com/office/drawing/2014/main" id="{BCF9593D-B6BD-4208-A4FF-8CFFE50347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73BD65-CFF3-40DD-939C-97A942BD80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1014" y="0"/>
            <a:ext cx="12263014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THANK YOU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9FDCAA0A-980E-4E01-8FDA-B5368F0910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 in Peace.  God is with you!</a:t>
            </a:r>
            <a:endParaRPr lang="en-US" dirty="0"/>
          </a:p>
        </p:txBody>
      </p: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E01195D9-1845-4282-BE5B-F6B840BE4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56A6478-CD2B-4077-910A-3D006C82EB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" b="369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C577CF-CED3-44B1-AC3E-05C2556B41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5940B9-0338-4FFA-9747-10812F028FB7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3" name="Graphic 12" descr="Open square ">
              <a:extLst>
                <a:ext uri="{FF2B5EF4-FFF2-40B4-BE49-F238E27FC236}">
                  <a16:creationId xmlns:a16="http://schemas.microsoft.com/office/drawing/2014/main" id="{46669882-9FD4-41D7-A5A6-A4A2E44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52C7E-3049-4545-956A-6D8F73F234DB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Why zoom?</a:t>
            </a:r>
            <a:endParaRPr lang="en-US" sz="440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3C256D-8187-4199-952C-D2BB841598F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Gathering Community</a:t>
            </a:r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1B4C1D1F-C2EF-4D29-B146-E0CE535B36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2DFF522F-AF68-4632-B55E-C71590EC95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F6F6586-42C9-4B51-A82B-5FC75BEA6D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3" y="6157995"/>
            <a:ext cx="2841637" cy="5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9302"/>
          <a:stretch>
            <a:fillRect/>
          </a:stretch>
        </p:blipFill>
        <p:spPr/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17D7C-7C63-439C-8B50-C9B0F0F9A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“Free” zoom brings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44B28E-5E14-4A77-AD4F-C979905862B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What to expect in “free” Zoom: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/>
              <a:t>Reaching </a:t>
            </a:r>
            <a:r>
              <a:rPr lang="en-US" sz="2800" dirty="0"/>
              <a:t>out to everyone who has web access or even just a </a:t>
            </a:r>
            <a:r>
              <a:rPr lang="en-US" sz="2800" dirty="0" smtClean="0"/>
              <a:t>telephone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05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/>
              <a:t>Up </a:t>
            </a:r>
            <a:r>
              <a:rPr lang="en-US" sz="2800" dirty="0"/>
              <a:t>to 100 users logging in simultaneously in an interactive </a:t>
            </a:r>
            <a:r>
              <a:rPr lang="en-US" sz="2800" dirty="0" smtClean="0"/>
              <a:t>setting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05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/>
              <a:t>Up </a:t>
            </a:r>
            <a:r>
              <a:rPr lang="en-US" sz="2800" dirty="0"/>
              <a:t>to 40 minutes of live streaming (you will be cut off after that and would have to re-start your meeting)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851F9C8F-B284-4FE9-A76C-49BE3BEE3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3" y="6157995"/>
            <a:ext cx="2841637" cy="5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9302"/>
          <a:stretch>
            <a:fillRect/>
          </a:stretch>
        </p:blipFill>
        <p:spPr/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17D7C-7C63-439C-8B50-C9B0F0F9A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“Free” zoom brings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44B28E-5E14-4A77-AD4F-C979905862B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What to expect in “free” Zoom: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418" y="2025979"/>
            <a:ext cx="6562579" cy="367612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/>
              <a:t>Y</a:t>
            </a:r>
            <a:r>
              <a:rPr lang="en-US" sz="2600" dirty="0" smtClean="0"/>
              <a:t>ou </a:t>
            </a:r>
            <a:r>
              <a:rPr lang="en-US" sz="2600" dirty="0"/>
              <a:t>can record the session directly to your computer, if you would like to save it for future </a:t>
            </a:r>
            <a:r>
              <a:rPr lang="en-US" sz="2600" dirty="0" smtClean="0"/>
              <a:t>viewing (during setup of meeting)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050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/>
              <a:t>Y</a:t>
            </a:r>
            <a:r>
              <a:rPr lang="en-US" sz="2600" dirty="0" smtClean="0"/>
              <a:t>ou receive </a:t>
            </a:r>
            <a:r>
              <a:rPr lang="en-US" sz="2600" dirty="0"/>
              <a:t>a phone number for those who wish to dial-in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050" dirty="0" smtClean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/>
              <a:t>You create </a:t>
            </a:r>
            <a:r>
              <a:rPr lang="en-US" sz="2600" dirty="0"/>
              <a:t>a link that is shareable, so that you can tell others where to go or how to dial in, BEFORE the video session </a:t>
            </a:r>
            <a:r>
              <a:rPr lang="en-US" sz="2600" dirty="0" smtClean="0"/>
              <a:t>begins</a:t>
            </a:r>
            <a:endParaRPr lang="en-US" sz="2600" dirty="0"/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851F9C8F-B284-4FE9-A76C-49BE3BEE3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3" y="6157995"/>
            <a:ext cx="2841637" cy="5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8" b="8168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3F03C3-322B-449C-A477-EA1D99EDC6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0E0CBA-1F82-43A8-9DE3-F0F883DB2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666303"/>
            <a:ext cx="5138057" cy="587876"/>
          </a:xfrm>
        </p:spPr>
        <p:txBody>
          <a:bodyPr/>
          <a:lstStyle/>
          <a:p>
            <a:r>
              <a:rPr lang="en-US" dirty="0" smtClean="0"/>
              <a:t>“HOW TO” Basics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44B28E-5E14-4A77-AD4F-C979905862B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47921" y="1265017"/>
            <a:ext cx="4958100" cy="365125"/>
          </a:xfrm>
        </p:spPr>
        <p:txBody>
          <a:bodyPr/>
          <a:lstStyle/>
          <a:p>
            <a:r>
              <a:rPr lang="en-US" dirty="0" smtClean="0"/>
              <a:t>Follow these simple steps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BB9BB1-292D-4569-BA74-3E766701DB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85DF53DB-409B-49FA-A52D-E30AD84AED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4D90B-FC4E-4781-9E54-536CECF8B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2" y="1851516"/>
            <a:ext cx="5138057" cy="3396749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Go to zoom.com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Sign up for the FREE account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Click on My Account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Click on Schedule a Meeting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Fill out the appropriate information describing the event, the event date &amp; </a:t>
            </a:r>
            <a:r>
              <a:rPr lang="en-US" sz="2800" dirty="0" smtClean="0"/>
              <a:t>time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3" y="6157995"/>
            <a:ext cx="2841637" cy="5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2"/>
          <a:stretch/>
        </p:blipFill>
        <p:spPr>
          <a:xfrm>
            <a:off x="1107973" y="784765"/>
            <a:ext cx="9976055" cy="5288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3" y="6157995"/>
            <a:ext cx="2841637" cy="5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8" b="8168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3F03C3-322B-449C-A477-EA1D99EDC6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0E0CBA-1F82-43A8-9DE3-F0F883DB2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666303"/>
            <a:ext cx="5138057" cy="587876"/>
          </a:xfrm>
        </p:spPr>
        <p:txBody>
          <a:bodyPr/>
          <a:lstStyle/>
          <a:p>
            <a:r>
              <a:rPr lang="en-US" dirty="0" smtClean="0"/>
              <a:t>Setting  up the meeting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44B28E-5E14-4A77-AD4F-C979905862B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47921" y="1265017"/>
            <a:ext cx="4958100" cy="365125"/>
          </a:xfrm>
        </p:spPr>
        <p:txBody>
          <a:bodyPr/>
          <a:lstStyle/>
          <a:p>
            <a:pPr algn="ctr"/>
            <a:r>
              <a:rPr lang="en-US" dirty="0" smtClean="0"/>
              <a:t>Keep these in mind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BB9BB1-292D-4569-BA74-3E766701DB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85DF53DB-409B-49FA-A52D-E30AD84AED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4D90B-FC4E-4781-9E54-536CECF8B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2" y="1851516"/>
            <a:ext cx="5138057" cy="4274964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Keep in mind the time zone you are in and set the appropriate </a:t>
            </a:r>
            <a:r>
              <a:rPr lang="en-US" sz="2000" dirty="0" smtClean="0"/>
              <a:t>time</a:t>
            </a:r>
            <a:endParaRPr lang="en-US" sz="2000" dirty="0"/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Decide if you would like a special meeting ID or let Zoom create one for </a:t>
            </a:r>
            <a:r>
              <a:rPr lang="en-US" sz="2000" dirty="0" smtClean="0"/>
              <a:t>you</a:t>
            </a:r>
            <a:endParaRPr lang="en-US" sz="2000" dirty="0"/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 would NOT set a meeting </a:t>
            </a:r>
            <a:r>
              <a:rPr lang="en-US" sz="2000" dirty="0" smtClean="0"/>
              <a:t>password</a:t>
            </a:r>
            <a:endParaRPr lang="en-US" sz="2000" dirty="0"/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Under Meeting Options:</a:t>
            </a:r>
          </a:p>
          <a:p>
            <a:pPr marL="628650" lvl="1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 would check “Enable join before host” otherwise, no one can login until you – the host – logs </a:t>
            </a:r>
            <a:r>
              <a:rPr lang="en-US" sz="2000" dirty="0" smtClean="0"/>
              <a:t>in</a:t>
            </a:r>
            <a:endParaRPr lang="en-US" sz="2000" dirty="0"/>
          </a:p>
          <a:p>
            <a:pPr marL="628650" lvl="1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If you wish to record the meeting, click “Record the meeting automatically”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3" y="6157995"/>
            <a:ext cx="2841637" cy="5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22447" y="1166843"/>
            <a:ext cx="774710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Live Demo</a:t>
            </a:r>
          </a:p>
          <a:p>
            <a:pPr algn="ctr"/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Schedule a Meeting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3" y="6157995"/>
            <a:ext cx="2841637" cy="5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2" b="4623"/>
          <a:stretch/>
        </p:blipFill>
        <p:spPr>
          <a:xfrm>
            <a:off x="1396844" y="573260"/>
            <a:ext cx="9734322" cy="5520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3" y="6157995"/>
            <a:ext cx="2841637" cy="5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051434_Light modernist presentation_RVA_v3.potx" id="{1300540C-5346-469F-AA5C-717C09787E7E}" vid="{ADCE5FDD-C8BF-4BDC-86F8-B24C14EB90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D934DA-6EDB-4DB8-AE5C-9399A1369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19B998-C0F0-415C-AF4D-F10DCCD30A25}">
  <ds:schemaRefs>
    <ds:schemaRef ds:uri="http://schemas.microsoft.com/office/2006/documentManagement/types"/>
    <ds:schemaRef ds:uri="71af3243-3dd4-4a8d-8c0d-dd76da1f02a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7BEDAB-01B4-4BD0-9390-31AD928007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427</Words>
  <Application>Microsoft Office PowerPoint</Application>
  <PresentationFormat>Widescreen</PresentationFormat>
  <Paragraphs>872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Bebas</vt:lpstr>
      <vt:lpstr>Calibri</vt:lpstr>
      <vt:lpstr>Gill Sans</vt:lpstr>
      <vt:lpstr>Office Theme</vt:lpstr>
      <vt:lpstr>ZOOM for  Congregational Use</vt:lpstr>
      <vt:lpstr>Why zoom?</vt:lpstr>
      <vt:lpstr>What “Free” zoom brings</vt:lpstr>
      <vt:lpstr>What “Free” zoom brings</vt:lpstr>
      <vt:lpstr>“HOW TO” Basics</vt:lpstr>
      <vt:lpstr>PowerPoint Presentation</vt:lpstr>
      <vt:lpstr>Setting  up the meeting</vt:lpstr>
      <vt:lpstr>PowerPoint Presentation</vt:lpstr>
      <vt:lpstr>PowerPoint Presentation</vt:lpstr>
      <vt:lpstr>PowerPoint Presentation</vt:lpstr>
      <vt:lpstr>Zoom meeting tips</vt:lpstr>
      <vt:lpstr>PowerPoint Presentation</vt:lpstr>
      <vt:lpstr>Pr. Michael Jannett Assistant to the Bishop for Formation and Communication mjannett@elca-ses.org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2020-03-15T23:52:12Z</dcterms:created>
  <dcterms:modified xsi:type="dcterms:W3CDTF">2020-03-16T02:02:51Z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